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15"/>
  </p:notesMasterIdLst>
  <p:sldIdLst>
    <p:sldId id="256" r:id="rId5"/>
    <p:sldId id="257" r:id="rId6"/>
    <p:sldId id="264" r:id="rId7"/>
    <p:sldId id="260" r:id="rId8"/>
    <p:sldId id="261" r:id="rId9"/>
    <p:sldId id="271" r:id="rId10"/>
    <p:sldId id="273" r:id="rId11"/>
    <p:sldId id="272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04F2B-7596-4C9E-AED1-308A0C724219}" v="1" dt="2020-11-27T14:20:49.907"/>
    <p1510:client id="{1A1A001E-3135-4556-A3A3-F7B7D88AE46D}" v="446" dt="2020-12-25T14:12:44.775"/>
    <p1510:client id="{39FB5848-22A5-426B-9F8E-C3EDFB373FE2}" v="103" dt="2020-11-27T10:24:56.399"/>
    <p1510:client id="{446A84A1-D702-4725-B257-2113658F7F40}" v="263" dt="2020-11-27T12:53:33.128"/>
    <p1510:client id="{7483C672-ABBC-4C10-833A-2CCA3FD4831F}" v="6" dt="2020-12-25T14:13:09.279"/>
    <p1510:client id="{FBD89FA5-472C-48BF-9C60-C0FC1BC6A70E}" v="526" dt="2020-12-06T13:00:19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0DDD3-88D6-4DAE-9E67-A3CFC3E8F0D3}" type="datetimeFigureOut">
              <a:rPr lang="nl-NL" smtClean="0"/>
              <a:t>25-12-2020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A8BCB-38A4-4538-986E-FDBB50344C6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37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8BCB-38A4-4538-986E-FDBB50344C6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106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8BCB-38A4-4538-986E-FDBB50344C6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1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8BCB-38A4-4538-986E-FDBB50344C6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1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A8BCB-38A4-4538-986E-FDBB50344C6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155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B372-0B8F-40CC-857C-EB5EC8C7EDE9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65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C072-5300-474F-8C16-B6051062BD7F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644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88BD-3CF9-4652-AF9D-7819FC974B7D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0140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78A5-6684-47A7-8158-F6687F0C4FB3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4887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0E6C-82D4-4795-A3B2-A58A7824F464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84241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1450-5ABB-4596-B115-5FEA1955720A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9371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174D-2551-47A3-BC97-1C282B843DFE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4201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8BBBF-1A36-4071-ADD9-5CD7CC6DF6AD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310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376B-9A04-45AC-88BF-B6702CE91C0E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7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786-3765-4540-BFA7-52CD7D8472A6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50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C7F9-3D37-46B1-8045-BC1A6A16FFE8}" type="datetime1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42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5458-FD2C-4DB4-9C36-816F65BD298E}" type="datetime1">
              <a:rPr lang="en-US" smtClean="0"/>
              <a:t>12/25/2020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701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BC43-C6C2-4620-ADC7-665432CCF7FC}" type="datetime1">
              <a:rPr lang="en-US" smtClean="0"/>
              <a:t>12/25/2020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63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70E8-E10A-4902-BA9C-B4D63E12DDA2}" type="datetime1">
              <a:rPr lang="en-US" smtClean="0"/>
              <a:t>12/25/2020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5602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F51D4-214C-4BC9-8B3C-C7C96348F6A4}" type="datetime1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83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7F59-8918-4CD8-9DEF-15655306DF74}" type="datetime1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842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0258D-A5A1-4F5F-923F-01617779144A}" type="datetime1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9192" y="192139"/>
            <a:ext cx="6744811" cy="1096899"/>
          </a:xfrm>
        </p:spPr>
        <p:txBody>
          <a:bodyPr/>
          <a:lstStyle/>
          <a:p>
            <a:pPr algn="ctr"/>
            <a:r>
              <a:rPr lang="en-US"/>
              <a:t>Parcel project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E71308-267C-4352-B006-7822E6969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17" y="315707"/>
            <a:ext cx="1096899" cy="109689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03860A6-60A7-4B54-B4A1-75016838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27" y="2071938"/>
            <a:ext cx="5524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nl-NL"/>
          </a:p>
        </p:txBody>
      </p:sp>
      <p:pic>
        <p:nvPicPr>
          <p:cNvPr id="6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E7FF7A0B-EA51-4981-A145-B32C36D38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46" y="2160588"/>
            <a:ext cx="5128946" cy="3881437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48A6CA-1AFE-421A-8672-0135307A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AB231F-4482-4C52-816E-347B8B01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  <a:p>
            <a:r>
              <a:rPr lang="en-US"/>
              <a:t>What have we accomplished last week?</a:t>
            </a:r>
          </a:p>
          <a:p>
            <a:r>
              <a:rPr lang="en-US" dirty="0"/>
              <a:t>Further </a:t>
            </a:r>
            <a:r>
              <a:rPr lang="en-US" err="1"/>
              <a:t>activitation</a:t>
            </a:r>
            <a:r>
              <a:rPr lang="en-US" dirty="0"/>
              <a:t> for the next weeks</a:t>
            </a:r>
          </a:p>
          <a:p>
            <a:r>
              <a:rPr lang="nl-NL" err="1"/>
              <a:t>Questions</a:t>
            </a:r>
            <a:endParaRPr lang="nl-NL"/>
          </a:p>
          <a:p>
            <a:pPr marL="0" indent="0">
              <a:buNone/>
            </a:pPr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B3824B-2CBB-4492-BED7-83E22C2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8596668" cy="659027"/>
          </a:xfrm>
        </p:spPr>
        <p:txBody>
          <a:bodyPr/>
          <a:lstStyle/>
          <a:p>
            <a:r>
              <a:rPr lang="en-US"/>
              <a:t>Introduction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AB231F-4482-4C52-816E-347B8B01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Product owner: PostNL (Tim Ottens)</a:t>
            </a:r>
          </a:p>
          <a:p>
            <a:r>
              <a:rPr lang="en-US"/>
              <a:t>Assignment: Predicting the amount of processed packages for the next day</a:t>
            </a:r>
          </a:p>
          <a:p>
            <a:r>
              <a:rPr lang="en-US"/>
              <a:t>Data: amount of daily packages processed, for 300 customers, for 5 years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2890F9-12D4-44C7-85AE-D4780A7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7" name="Afbeelding 7" descr="Afbeelding met buiten, weg, rijden, fiets&#10;&#10;Automatisch gegenereerde beschrijving">
            <a:extLst>
              <a:ext uri="{FF2B5EF4-FFF2-40B4-BE49-F238E27FC236}">
                <a16:creationId xmlns:a16="http://schemas.microsoft.com/office/drawing/2014/main" id="{060D68C3-D86D-4D7B-9100-0E336774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" y="3930756"/>
            <a:ext cx="4838700" cy="25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5" y="609600"/>
            <a:ext cx="8596668" cy="659027"/>
          </a:xfrm>
        </p:spPr>
        <p:txBody>
          <a:bodyPr/>
          <a:lstStyle/>
          <a:p>
            <a:r>
              <a:rPr lang="en-US" dirty="0"/>
              <a:t>What have we accomplished so far?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AB231F-4482-4C52-816E-347B8B01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dirty="0"/>
              <a:t>ARMA, ARIMA, SARIMA</a:t>
            </a:r>
          </a:p>
          <a:p>
            <a:r>
              <a:rPr lang="en-US" dirty="0"/>
              <a:t>Multivariate Linear Regression model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B223934-6C59-4B2C-92B9-D3F0169718BF}"/>
              </a:ext>
            </a:extLst>
          </p:cNvPr>
          <p:cNvSpPr txBox="1">
            <a:spLocks/>
          </p:cNvSpPr>
          <p:nvPr/>
        </p:nvSpPr>
        <p:spPr>
          <a:xfrm>
            <a:off x="677334" y="1268627"/>
            <a:ext cx="8596668" cy="65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NL" sz="20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D985CA-F250-4CA8-9C03-72353BB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8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76" y="609600"/>
            <a:ext cx="8596668" cy="795867"/>
          </a:xfrm>
        </p:spPr>
        <p:txBody>
          <a:bodyPr>
            <a:normAutofit/>
          </a:bodyPr>
          <a:lstStyle/>
          <a:p>
            <a:r>
              <a:rPr lang="en-US" dirty="0"/>
              <a:t>ARMA custom ID 69(real data)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35" y="426883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F0C76D-F8C9-4508-8BC0-FBC42A8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5</a:t>
            </a:fld>
            <a:endParaRPr lang="en-US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CEF03A3-07D1-48C5-AE55-8474CD48445F}"/>
              </a:ext>
            </a:extLst>
          </p:cNvPr>
          <p:cNvSpPr txBox="1"/>
          <p:nvPr/>
        </p:nvSpPr>
        <p:spPr>
          <a:xfrm>
            <a:off x="5264125" y="2162448"/>
            <a:ext cx="123623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dirty="0"/>
              <a:t>RMSE: 271</a:t>
            </a:r>
          </a:p>
          <a:p>
            <a:r>
              <a:rPr lang="nl-NL" dirty="0"/>
              <a:t>R^2: 0.73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4865467-388C-4E00-9C97-31A5DECCEAC8}"/>
              </a:ext>
            </a:extLst>
          </p:cNvPr>
          <p:cNvSpPr txBox="1"/>
          <p:nvPr/>
        </p:nvSpPr>
        <p:spPr>
          <a:xfrm>
            <a:off x="4135216" y="1329348"/>
            <a:ext cx="150175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b="1" i="1" dirty="0"/>
              <a:t>ARMA Model</a:t>
            </a: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6B924BD1-DB0F-4605-B925-A7E7D5F85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7" t="42564" r="40869" b="27692"/>
          <a:stretch/>
        </p:blipFill>
        <p:spPr>
          <a:xfrm>
            <a:off x="755650" y="1704977"/>
            <a:ext cx="4430687" cy="2276645"/>
          </a:xfrm>
          <a:prstGeom prst="rect">
            <a:avLst/>
          </a:prstGeom>
        </p:spPr>
      </p:pic>
      <p:pic>
        <p:nvPicPr>
          <p:cNvPr id="7" name="Afbeelding 9">
            <a:extLst>
              <a:ext uri="{FF2B5EF4-FFF2-40B4-BE49-F238E27FC236}">
                <a16:creationId xmlns:a16="http://schemas.microsoft.com/office/drawing/2014/main" id="{61C4EC83-E0A2-49B1-9554-60721EAB6A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77" t="44102" r="40936" b="26667"/>
          <a:stretch/>
        </p:blipFill>
        <p:spPr>
          <a:xfrm>
            <a:off x="1644650" y="3943350"/>
            <a:ext cx="4158999" cy="209411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46B883C-3787-4DEC-8D40-C084ED9531DB}"/>
              </a:ext>
            </a:extLst>
          </p:cNvPr>
          <p:cNvSpPr txBox="1"/>
          <p:nvPr/>
        </p:nvSpPr>
        <p:spPr>
          <a:xfrm>
            <a:off x="5803900" y="44862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 err="1"/>
              <a:t>Difference</a:t>
            </a:r>
            <a:r>
              <a:rPr lang="nl-NL" dirty="0"/>
              <a:t> </a:t>
            </a:r>
            <a:r>
              <a:rPr lang="nl-NL" dirty="0" err="1"/>
              <a:t>between</a:t>
            </a:r>
            <a:r>
              <a:rPr lang="nl-NL" dirty="0"/>
              <a:t> real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73045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8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ARIMA custom ID 69(difference)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45" y="413514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F0C76D-F8C9-4508-8BC0-FBC42A8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6</a:t>
            </a:fld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F954B4B-BBB1-4E54-8E97-C830C74FE227}"/>
              </a:ext>
            </a:extLst>
          </p:cNvPr>
          <p:cNvSpPr txBox="1"/>
          <p:nvPr/>
        </p:nvSpPr>
        <p:spPr>
          <a:xfrm>
            <a:off x="3644280" y="1405467"/>
            <a:ext cx="156587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b="1" i="1" dirty="0"/>
              <a:t>ARIMA Model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8C369FA-5A18-4973-BBDF-77CDAAECBC4B}"/>
              </a:ext>
            </a:extLst>
          </p:cNvPr>
          <p:cNvSpPr txBox="1"/>
          <p:nvPr/>
        </p:nvSpPr>
        <p:spPr>
          <a:xfrm>
            <a:off x="5245339" y="2435888"/>
            <a:ext cx="123623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dirty="0"/>
              <a:t>RMSE: 358</a:t>
            </a:r>
          </a:p>
          <a:p>
            <a:r>
              <a:rPr lang="nl-NL" dirty="0"/>
              <a:t>R^2: 0.82</a:t>
            </a:r>
          </a:p>
          <a:p>
            <a:endParaRPr lang="nl-NL" dirty="0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7962E0B0-34E8-4F95-B3A2-8F905086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7" t="43590" r="40580" b="26154"/>
          <a:stretch/>
        </p:blipFill>
        <p:spPr>
          <a:xfrm>
            <a:off x="882650" y="1919287"/>
            <a:ext cx="4335465" cy="2213124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11BA6853-E2BA-4075-809F-C02AD391B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87" t="44102" r="40290" b="27692"/>
          <a:stretch/>
        </p:blipFill>
        <p:spPr>
          <a:xfrm>
            <a:off x="1739900" y="4229100"/>
            <a:ext cx="4041792" cy="192747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2259EED-14CD-471E-8661-ADC41D6D40BF}"/>
              </a:ext>
            </a:extLst>
          </p:cNvPr>
          <p:cNvSpPr txBox="1"/>
          <p:nvPr/>
        </p:nvSpPr>
        <p:spPr>
          <a:xfrm>
            <a:off x="5716587" y="46370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Difference between real and predicted</a:t>
            </a:r>
          </a:p>
        </p:txBody>
      </p:sp>
    </p:spTree>
    <p:extLst>
      <p:ext uri="{BB962C8B-B14F-4D97-AF65-F5344CB8AC3E}">
        <p14:creationId xmlns:p14="http://schemas.microsoft.com/office/powerpoint/2010/main" val="373574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86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ARIMA custom ID 69(difference)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45" y="413514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F0C76D-F8C9-4508-8BC0-FBC42A8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7</a:t>
            </a:fld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F954B4B-BBB1-4E54-8E97-C830C74FE227}"/>
              </a:ext>
            </a:extLst>
          </p:cNvPr>
          <p:cNvSpPr txBox="1"/>
          <p:nvPr/>
        </p:nvSpPr>
        <p:spPr>
          <a:xfrm>
            <a:off x="3644280" y="1405467"/>
            <a:ext cx="168129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b="1" i="1" dirty="0"/>
              <a:t>SARIMA Model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8C369FA-5A18-4973-BBDF-77CDAAECBC4B}"/>
              </a:ext>
            </a:extLst>
          </p:cNvPr>
          <p:cNvSpPr txBox="1"/>
          <p:nvPr/>
        </p:nvSpPr>
        <p:spPr>
          <a:xfrm>
            <a:off x="5245339" y="2435888"/>
            <a:ext cx="123623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dirty="0"/>
              <a:t>RMSE: 240</a:t>
            </a:r>
          </a:p>
          <a:p>
            <a:r>
              <a:rPr lang="nl-NL" dirty="0"/>
              <a:t>R^2: 0.84</a:t>
            </a:r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2259EED-14CD-471E-8661-ADC41D6D40BF}"/>
              </a:ext>
            </a:extLst>
          </p:cNvPr>
          <p:cNvSpPr txBox="1"/>
          <p:nvPr/>
        </p:nvSpPr>
        <p:spPr>
          <a:xfrm>
            <a:off x="5716587" y="46370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Difference between real and predicted</a:t>
            </a:r>
          </a:p>
        </p:txBody>
      </p:sp>
      <p:pic>
        <p:nvPicPr>
          <p:cNvPr id="6" name="Afbeelding 9">
            <a:extLst>
              <a:ext uri="{FF2B5EF4-FFF2-40B4-BE49-F238E27FC236}">
                <a16:creationId xmlns:a16="http://schemas.microsoft.com/office/drawing/2014/main" id="{3C9B7903-1043-4446-B33D-4C28FCD77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7" t="43590" r="40580" b="26667"/>
          <a:stretch/>
        </p:blipFill>
        <p:spPr>
          <a:xfrm>
            <a:off x="1128712" y="1855788"/>
            <a:ext cx="4002075" cy="2030587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87CACF90-0866-42C4-A301-4631350FEA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77" t="42051" r="40580" b="27692"/>
          <a:stretch/>
        </p:blipFill>
        <p:spPr>
          <a:xfrm>
            <a:off x="1882775" y="3943350"/>
            <a:ext cx="3906825" cy="20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7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A8299-915A-4206-B64C-31C2994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5867"/>
          </a:xfrm>
        </p:spPr>
        <p:txBody>
          <a:bodyPr>
            <a:normAutofit/>
          </a:bodyPr>
          <a:lstStyle/>
          <a:p>
            <a:r>
              <a:rPr lang="en-US" dirty="0"/>
              <a:t>MVLR customer ID 125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60F1EB2-9BE4-4C05-87AD-4A8E8ABE5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F0C76D-F8C9-4508-8BC0-FBC42A8A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8</a:t>
            </a:fld>
            <a:endParaRPr lang="en-US"/>
          </a:p>
        </p:txBody>
      </p:sp>
      <p:pic>
        <p:nvPicPr>
          <p:cNvPr id="3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C1AA6E06-E0E7-42B6-B80C-7B43C9B2E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67" t="37949" r="52174" b="32308"/>
          <a:stretch/>
        </p:blipFill>
        <p:spPr>
          <a:xfrm>
            <a:off x="5010150" y="1296499"/>
            <a:ext cx="2937885" cy="233221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DF7495F-EC30-430B-B119-72B474B37ABB}"/>
              </a:ext>
            </a:extLst>
          </p:cNvPr>
          <p:cNvSpPr txBox="1"/>
          <p:nvPr/>
        </p:nvSpPr>
        <p:spPr>
          <a:xfrm>
            <a:off x="7945804" y="185285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Holidays</a:t>
            </a:r>
          </a:p>
          <a:p>
            <a:r>
              <a:rPr lang="nl-NL" dirty="0"/>
              <a:t>RMSE: 886</a:t>
            </a:r>
          </a:p>
          <a:p>
            <a:r>
              <a:rPr lang="nl-NL" dirty="0"/>
              <a:t>R^2: 0.85</a:t>
            </a:r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63DB857D-8D5D-4D85-B28B-D2421CEFE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37" t="39490" r="36655" b="30573"/>
          <a:stretch/>
        </p:blipFill>
        <p:spPr>
          <a:xfrm>
            <a:off x="1656861" y="1299553"/>
            <a:ext cx="3135500" cy="243531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85BFC0E-EE4B-4C05-BA1A-DD8D249AACEC}"/>
              </a:ext>
            </a:extLst>
          </p:cNvPr>
          <p:cNvSpPr txBox="1"/>
          <p:nvPr/>
        </p:nvSpPr>
        <p:spPr>
          <a:xfrm>
            <a:off x="51044" y="168250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Last Week</a:t>
            </a:r>
          </a:p>
          <a:p>
            <a:r>
              <a:rPr lang="nl-NL" dirty="0"/>
              <a:t>RMSE: 1166</a:t>
            </a:r>
          </a:p>
          <a:p>
            <a:r>
              <a:rPr lang="nl-NL" dirty="0"/>
              <a:t>R^2: 0.74</a:t>
            </a:r>
          </a:p>
        </p:txBody>
      </p:sp>
      <p:pic>
        <p:nvPicPr>
          <p:cNvPr id="10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5A44BF40-26CA-45A2-9B3A-E9233E987E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34" t="42038" r="51601" b="26752"/>
          <a:stretch/>
        </p:blipFill>
        <p:spPr>
          <a:xfrm>
            <a:off x="2125785" y="3810244"/>
            <a:ext cx="3291802" cy="2601514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7D0D2311-67B6-4FB9-B31E-DB09410C787A}"/>
              </a:ext>
            </a:extLst>
          </p:cNvPr>
          <p:cNvSpPr txBox="1"/>
          <p:nvPr/>
        </p:nvSpPr>
        <p:spPr>
          <a:xfrm>
            <a:off x="5361842" y="4404458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/>
              <a:t>All</a:t>
            </a:r>
            <a:r>
              <a:rPr lang="nl-NL"/>
              <a:t> the Customers</a:t>
            </a:r>
          </a:p>
          <a:p>
            <a:r>
              <a:rPr lang="nl-NL"/>
              <a:t>RMSE: 1934</a:t>
            </a:r>
          </a:p>
          <a:p>
            <a:r>
              <a:rPr lang="nl-NL"/>
              <a:t>R^2: 0.29</a:t>
            </a:r>
          </a:p>
        </p:txBody>
      </p:sp>
    </p:spTree>
    <p:extLst>
      <p:ext uri="{BB962C8B-B14F-4D97-AF65-F5344CB8AC3E}">
        <p14:creationId xmlns:p14="http://schemas.microsoft.com/office/powerpoint/2010/main" val="36132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45DD-6477-4B2D-95F2-0A2DD819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Further</a:t>
            </a:r>
            <a:r>
              <a:rPr lang="nl-NL"/>
              <a:t> </a:t>
            </a:r>
            <a:r>
              <a:rPr lang="nl-NL" err="1"/>
              <a:t>Activities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BD15D-E6AE-4AA9-B88E-A7D2DFB5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r>
              <a:rPr lang="nl-NL" dirty="0"/>
              <a:t>LSTM model setup </a:t>
            </a:r>
          </a:p>
          <a:p>
            <a:r>
              <a:rPr lang="nl-NL" dirty="0"/>
              <a:t>Look at </a:t>
            </a:r>
            <a:r>
              <a:rPr lang="nl-NL" dirty="0" err="1"/>
              <a:t>Neural</a:t>
            </a:r>
            <a:r>
              <a:rPr lang="nl-NL" dirty="0"/>
              <a:t>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99678-5254-437F-AA52-ABD7BAFF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Afbeelding 5" descr="Afbeelding met oranje, zitten, teken, sluiten&#10;&#10;Automatisch gegenereerde beschrijving">
            <a:extLst>
              <a:ext uri="{FF2B5EF4-FFF2-40B4-BE49-F238E27FC236}">
                <a16:creationId xmlns:a16="http://schemas.microsoft.com/office/drawing/2014/main" id="{E3A5764C-FE79-498A-8CF3-1E42F8C6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03" y="400146"/>
            <a:ext cx="1096899" cy="10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5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j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00820deeeb6d91dbd9a687e57ee88674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c1a1628f046f2e106cf5035c0734f37b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71DDE0-5EDE-4C5E-AE6A-627B915C30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F69390-7F59-426A-B559-AC1BAF28569E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B6A3AF-E424-42CC-A680-186ECFE38192}">
  <ds:schemaRefs>
    <ds:schemaRef ds:uri="af1cbe13-d713-41da-91d7-4caeb8f4af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196</Words>
  <Application>Microsoft Office PowerPoint</Application>
  <PresentationFormat>Breedbeeld</PresentationFormat>
  <Paragraphs>57</Paragraphs>
  <Slides>10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Parcel project</vt:lpstr>
      <vt:lpstr>Content</vt:lpstr>
      <vt:lpstr>Introduction</vt:lpstr>
      <vt:lpstr>What have we accomplished so far?</vt:lpstr>
      <vt:lpstr>ARMA custom ID 69(real data)</vt:lpstr>
      <vt:lpstr>ARIMA custom ID 69(difference)</vt:lpstr>
      <vt:lpstr>ARIMA custom ID 69(difference)</vt:lpstr>
      <vt:lpstr>MVLR customer ID 125</vt:lpstr>
      <vt:lpstr>Further Activities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Ottens</dc:creator>
  <cp:lastModifiedBy>Ottens, G. (20176147)</cp:lastModifiedBy>
  <cp:revision>159</cp:revision>
  <dcterms:created xsi:type="dcterms:W3CDTF">2020-10-29T10:44:22Z</dcterms:created>
  <dcterms:modified xsi:type="dcterms:W3CDTF">2020-12-25T14:13:09Z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0x0101005505DC5FA2CD4D45B9CD42A6B514858C</vt:lpwstr>
  </property>
</Properties>
</file>